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B1214F-67A3-4431-978D-1859462D31D2}"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33783-D68D-4066-AA1D-5860BDCAF68F}" type="slidenum">
              <a:rPr lang="en-US" smtClean="0"/>
              <a:t>‹#›</a:t>
            </a:fld>
            <a:endParaRPr lang="en-US"/>
          </a:p>
        </p:txBody>
      </p:sp>
    </p:spTree>
    <p:extLst>
      <p:ext uri="{BB962C8B-B14F-4D97-AF65-F5344CB8AC3E}">
        <p14:creationId xmlns:p14="http://schemas.microsoft.com/office/powerpoint/2010/main" val="3940000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1214F-67A3-4431-978D-1859462D31D2}"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33783-D68D-4066-AA1D-5860BDCAF68F}" type="slidenum">
              <a:rPr lang="en-US" smtClean="0"/>
              <a:t>‹#›</a:t>
            </a:fld>
            <a:endParaRPr lang="en-US"/>
          </a:p>
        </p:txBody>
      </p:sp>
    </p:spTree>
    <p:extLst>
      <p:ext uri="{BB962C8B-B14F-4D97-AF65-F5344CB8AC3E}">
        <p14:creationId xmlns:p14="http://schemas.microsoft.com/office/powerpoint/2010/main" val="408473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1214F-67A3-4431-978D-1859462D31D2}"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33783-D68D-4066-AA1D-5860BDCAF68F}" type="slidenum">
              <a:rPr lang="en-US" smtClean="0"/>
              <a:t>‹#›</a:t>
            </a:fld>
            <a:endParaRPr lang="en-US"/>
          </a:p>
        </p:txBody>
      </p:sp>
    </p:spTree>
    <p:extLst>
      <p:ext uri="{BB962C8B-B14F-4D97-AF65-F5344CB8AC3E}">
        <p14:creationId xmlns:p14="http://schemas.microsoft.com/office/powerpoint/2010/main" val="3950719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1214F-67A3-4431-978D-1859462D31D2}"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33783-D68D-4066-AA1D-5860BDCAF68F}" type="slidenum">
              <a:rPr lang="en-US" smtClean="0"/>
              <a:t>‹#›</a:t>
            </a:fld>
            <a:endParaRPr lang="en-US"/>
          </a:p>
        </p:txBody>
      </p:sp>
    </p:spTree>
    <p:extLst>
      <p:ext uri="{BB962C8B-B14F-4D97-AF65-F5344CB8AC3E}">
        <p14:creationId xmlns:p14="http://schemas.microsoft.com/office/powerpoint/2010/main" val="3938803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B1214F-67A3-4431-978D-1859462D31D2}"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33783-D68D-4066-AA1D-5860BDCAF68F}" type="slidenum">
              <a:rPr lang="en-US" smtClean="0"/>
              <a:t>‹#›</a:t>
            </a:fld>
            <a:endParaRPr lang="en-US"/>
          </a:p>
        </p:txBody>
      </p:sp>
    </p:spTree>
    <p:extLst>
      <p:ext uri="{BB962C8B-B14F-4D97-AF65-F5344CB8AC3E}">
        <p14:creationId xmlns:p14="http://schemas.microsoft.com/office/powerpoint/2010/main" val="88606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B1214F-67A3-4431-978D-1859462D31D2}"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33783-D68D-4066-AA1D-5860BDCAF68F}" type="slidenum">
              <a:rPr lang="en-US" smtClean="0"/>
              <a:t>‹#›</a:t>
            </a:fld>
            <a:endParaRPr lang="en-US"/>
          </a:p>
        </p:txBody>
      </p:sp>
    </p:spTree>
    <p:extLst>
      <p:ext uri="{BB962C8B-B14F-4D97-AF65-F5344CB8AC3E}">
        <p14:creationId xmlns:p14="http://schemas.microsoft.com/office/powerpoint/2010/main" val="1690525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B1214F-67A3-4431-978D-1859462D31D2}" type="datetimeFigureOut">
              <a:rPr lang="en-US" smtClean="0"/>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833783-D68D-4066-AA1D-5860BDCAF68F}" type="slidenum">
              <a:rPr lang="en-US" smtClean="0"/>
              <a:t>‹#›</a:t>
            </a:fld>
            <a:endParaRPr lang="en-US"/>
          </a:p>
        </p:txBody>
      </p:sp>
    </p:spTree>
    <p:extLst>
      <p:ext uri="{BB962C8B-B14F-4D97-AF65-F5344CB8AC3E}">
        <p14:creationId xmlns:p14="http://schemas.microsoft.com/office/powerpoint/2010/main" val="1295489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B1214F-67A3-4431-978D-1859462D31D2}" type="datetimeFigureOut">
              <a:rPr lang="en-US" smtClean="0"/>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833783-D68D-4066-AA1D-5860BDCAF68F}" type="slidenum">
              <a:rPr lang="en-US" smtClean="0"/>
              <a:t>‹#›</a:t>
            </a:fld>
            <a:endParaRPr lang="en-US"/>
          </a:p>
        </p:txBody>
      </p:sp>
    </p:spTree>
    <p:extLst>
      <p:ext uri="{BB962C8B-B14F-4D97-AF65-F5344CB8AC3E}">
        <p14:creationId xmlns:p14="http://schemas.microsoft.com/office/powerpoint/2010/main" val="2629542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1214F-67A3-4431-978D-1859462D31D2}" type="datetimeFigureOut">
              <a:rPr lang="en-US" smtClean="0"/>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833783-D68D-4066-AA1D-5860BDCAF68F}" type="slidenum">
              <a:rPr lang="en-US" smtClean="0"/>
              <a:t>‹#›</a:t>
            </a:fld>
            <a:endParaRPr lang="en-US"/>
          </a:p>
        </p:txBody>
      </p:sp>
    </p:spTree>
    <p:extLst>
      <p:ext uri="{BB962C8B-B14F-4D97-AF65-F5344CB8AC3E}">
        <p14:creationId xmlns:p14="http://schemas.microsoft.com/office/powerpoint/2010/main" val="97323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B1214F-67A3-4431-978D-1859462D31D2}"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33783-D68D-4066-AA1D-5860BDCAF68F}" type="slidenum">
              <a:rPr lang="en-US" smtClean="0"/>
              <a:t>‹#›</a:t>
            </a:fld>
            <a:endParaRPr lang="en-US"/>
          </a:p>
        </p:txBody>
      </p:sp>
    </p:spTree>
    <p:extLst>
      <p:ext uri="{BB962C8B-B14F-4D97-AF65-F5344CB8AC3E}">
        <p14:creationId xmlns:p14="http://schemas.microsoft.com/office/powerpoint/2010/main" val="343905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B1214F-67A3-4431-978D-1859462D31D2}"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33783-D68D-4066-AA1D-5860BDCAF68F}" type="slidenum">
              <a:rPr lang="en-US" smtClean="0"/>
              <a:t>‹#›</a:t>
            </a:fld>
            <a:endParaRPr lang="en-US"/>
          </a:p>
        </p:txBody>
      </p:sp>
    </p:spTree>
    <p:extLst>
      <p:ext uri="{BB962C8B-B14F-4D97-AF65-F5344CB8AC3E}">
        <p14:creationId xmlns:p14="http://schemas.microsoft.com/office/powerpoint/2010/main" val="2009915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1214F-67A3-4431-978D-1859462D31D2}" type="datetimeFigureOut">
              <a:rPr lang="en-US" smtClean="0"/>
              <a:t>11/3/2022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33783-D68D-4066-AA1D-5860BDCAF68F}" type="slidenum">
              <a:rPr lang="en-US" smtClean="0"/>
              <a:t>‹#›</a:t>
            </a:fld>
            <a:endParaRPr lang="en-US"/>
          </a:p>
        </p:txBody>
      </p:sp>
    </p:spTree>
    <p:extLst>
      <p:ext uri="{BB962C8B-B14F-4D97-AF65-F5344CB8AC3E}">
        <p14:creationId xmlns:p14="http://schemas.microsoft.com/office/powerpoint/2010/main" val="1179344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9685" y="689548"/>
            <a:ext cx="11377535" cy="4568252"/>
          </a:xfrm>
        </p:spPr>
        <p:txBody>
          <a:bodyPr>
            <a:noAutofit/>
          </a:bodyPr>
          <a:lstStyle/>
          <a:p>
            <a:pPr rtl="1"/>
            <a:r>
              <a:rPr lang="ar-IQ" sz="4000" dirty="0" smtClean="0">
                <a:solidFill>
                  <a:schemeClr val="accent1"/>
                </a:solidFill>
                <a:cs typeface="+mj-cs"/>
              </a:rPr>
              <a:t>المحاضرة الرابعة </a:t>
            </a:r>
          </a:p>
          <a:p>
            <a:pPr algn="justLow" rtl="1"/>
            <a:r>
              <a:rPr lang="ar-IQ" sz="4000" dirty="0" smtClean="0">
                <a:cs typeface="+mj-cs"/>
              </a:rPr>
              <a:t>نمول ولتكاثر البكتريا يشير النمو </a:t>
            </a:r>
            <a:r>
              <a:rPr lang="en-US" sz="4000" dirty="0" smtClean="0">
                <a:cs typeface="+mj-cs"/>
              </a:rPr>
              <a:t>Growth </a:t>
            </a:r>
            <a:r>
              <a:rPr lang="ar-IQ" sz="4000" dirty="0" smtClean="0">
                <a:cs typeface="+mj-cs"/>
              </a:rPr>
              <a:t>الى الزيادة في عدد الخلايا الكلي وليس الزيادة في حجم الخلية أو كتلتها، وتتكاثر البكتريا بواسطة الانشطار الثنائي )</a:t>
            </a:r>
            <a:r>
              <a:rPr lang="en-US" sz="4000" dirty="0" smtClean="0">
                <a:cs typeface="+mj-cs"/>
              </a:rPr>
              <a:t>Binary fission( </a:t>
            </a:r>
            <a:r>
              <a:rPr lang="ar-IQ" sz="4000" dirty="0" smtClean="0">
                <a:cs typeface="+mj-cs"/>
              </a:rPr>
              <a:t> والذي فيه تنقسم الخلية المفردة الى خليتين متماثلتين والانشطار الثنائي هو طريقة تكاثر لاجنسي وتعد من اكثر طرق التكاثر شيوعاً. </a:t>
            </a:r>
            <a:endParaRPr lang="en-US" sz="4000" dirty="0">
              <a:cs typeface="+mj-cs"/>
            </a:endParaRPr>
          </a:p>
        </p:txBody>
      </p:sp>
    </p:spTree>
    <p:extLst>
      <p:ext uri="{BB962C8B-B14F-4D97-AF65-F5344CB8AC3E}">
        <p14:creationId xmlns:p14="http://schemas.microsoft.com/office/powerpoint/2010/main" val="2619542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44774" y="329784"/>
            <a:ext cx="11617377" cy="6235908"/>
          </a:xfrm>
          <a:prstGeom prst="rect">
            <a:avLst/>
          </a:prstGeom>
        </p:spPr>
      </p:pic>
    </p:spTree>
    <p:extLst>
      <p:ext uri="{BB962C8B-B14F-4D97-AF65-F5344CB8AC3E}">
        <p14:creationId xmlns:p14="http://schemas.microsoft.com/office/powerpoint/2010/main" val="144887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823" y="314793"/>
            <a:ext cx="11617377" cy="5862170"/>
          </a:xfrm>
        </p:spPr>
        <p:txBody>
          <a:bodyPr>
            <a:noAutofit/>
          </a:bodyPr>
          <a:lstStyle/>
          <a:p>
            <a:pPr algn="justLow" rtl="1"/>
            <a:r>
              <a:rPr lang="ar-IQ" sz="4000" dirty="0" smtClean="0">
                <a:cs typeface="+mj-cs"/>
              </a:rPr>
              <a:t>من طرق التكاثر الاخرى هو التبرعم </a:t>
            </a:r>
            <a:r>
              <a:rPr lang="en-US" sz="4000" dirty="0" smtClean="0">
                <a:cs typeface="+mj-cs"/>
              </a:rPr>
              <a:t>Budding</a:t>
            </a:r>
            <a:r>
              <a:rPr lang="ar-IQ" sz="4000" dirty="0" smtClean="0">
                <a:cs typeface="+mj-cs"/>
              </a:rPr>
              <a:t> </a:t>
            </a:r>
            <a:r>
              <a:rPr lang="en-US" sz="4000" dirty="0" smtClean="0">
                <a:cs typeface="+mj-cs"/>
              </a:rPr>
              <a:t> </a:t>
            </a:r>
            <a:r>
              <a:rPr lang="ar-IQ" sz="4000" dirty="0" smtClean="0">
                <a:cs typeface="+mj-cs"/>
              </a:rPr>
              <a:t>حيث يخرج برعم صغير من احد اطراف الخلية الام ثم يبدأ هذا البرعم الصغير بزيادة حجمه حتى يصبح مماثلاً للخلية الام ثم ينفصل عنها كما في بكتريا</a:t>
            </a:r>
            <a:r>
              <a:rPr lang="en-US" sz="4000" i="1" dirty="0" smtClean="0">
                <a:cs typeface="+mj-cs"/>
              </a:rPr>
              <a:t>Hyphomicrobium</a:t>
            </a:r>
            <a:r>
              <a:rPr lang="en-US" sz="4000" dirty="0" smtClean="0">
                <a:cs typeface="+mj-cs"/>
              </a:rPr>
              <a:t> </a:t>
            </a:r>
            <a:r>
              <a:rPr lang="en-US" sz="4000" i="1" dirty="0" err="1" smtClean="0">
                <a:cs typeface="+mj-cs"/>
              </a:rPr>
              <a:t>vulgare</a:t>
            </a:r>
            <a:r>
              <a:rPr lang="en-US" sz="4000" dirty="0" smtClean="0">
                <a:cs typeface="+mj-cs"/>
              </a:rPr>
              <a:t> </a:t>
            </a:r>
            <a:r>
              <a:rPr lang="ar-IQ" sz="4000" dirty="0" smtClean="0">
                <a:cs typeface="+mj-cs"/>
              </a:rPr>
              <a:t> </a:t>
            </a:r>
            <a:r>
              <a:rPr lang="ar-IQ" sz="4000" dirty="0" smtClean="0">
                <a:cs typeface="+mj-cs"/>
              </a:rPr>
              <a:t>أو يمكن أن تتكاثر البكتريا بواسطة تكوين الكونيديات أو يمكن أن تتكاثر بعض أنواع البكتريا الخيطية بتجزئة الخيط  </a:t>
            </a:r>
            <a:r>
              <a:rPr lang="en-US" sz="4000" dirty="0" smtClean="0">
                <a:cs typeface="+mj-cs"/>
              </a:rPr>
              <a:t> Fragmentation </a:t>
            </a:r>
            <a:r>
              <a:rPr lang="ar-IQ" sz="4000" dirty="0" smtClean="0">
                <a:cs typeface="+mj-cs"/>
              </a:rPr>
              <a:t>أو في حالات نادرة تكاثر جنسي.</a:t>
            </a:r>
            <a:endParaRPr lang="en-US" sz="4000" dirty="0">
              <a:cs typeface="+mj-cs"/>
            </a:endParaRPr>
          </a:p>
        </p:txBody>
      </p:sp>
    </p:spTree>
    <p:extLst>
      <p:ext uri="{BB962C8B-B14F-4D97-AF65-F5344CB8AC3E}">
        <p14:creationId xmlns:p14="http://schemas.microsoft.com/office/powerpoint/2010/main" val="323958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882" y="284813"/>
            <a:ext cx="11752288" cy="5892150"/>
          </a:xfrm>
        </p:spPr>
        <p:txBody>
          <a:bodyPr>
            <a:normAutofit/>
          </a:bodyPr>
          <a:lstStyle/>
          <a:p>
            <a:pPr algn="r" rtl="1"/>
            <a:r>
              <a:rPr lang="ar-IQ" sz="4000" dirty="0" smtClean="0">
                <a:cs typeface="+mj-cs"/>
              </a:rPr>
              <a:t>رسم ص 77 )الشكل 21( مراحل الانشطار الثنائي في نمو خلية البكتريا يزداد عدد البكتريا المتكاثرة بطريقة الانشطار الثنائي تبعاً لنظام اسي كما ان الفترة اللازمة  </a:t>
            </a:r>
            <a:r>
              <a:rPr lang="en-US" sz="4000" dirty="0" smtClean="0">
                <a:cs typeface="+mj-cs"/>
              </a:rPr>
              <a:t> Generation Time (G.T) </a:t>
            </a:r>
            <a:r>
              <a:rPr lang="ar-IQ" sz="4000" dirty="0" smtClean="0">
                <a:cs typeface="+mj-cs"/>
              </a:rPr>
              <a:t>لزيادة عدد البكتريا الى الضعف تسمى وقت الجيل</a:t>
            </a:r>
            <a:endParaRPr lang="en-US" sz="4000" dirty="0">
              <a:cs typeface="+mj-cs"/>
            </a:endParaRPr>
          </a:p>
        </p:txBody>
      </p:sp>
    </p:spTree>
    <p:extLst>
      <p:ext uri="{BB962C8B-B14F-4D97-AF65-F5344CB8AC3E}">
        <p14:creationId xmlns:p14="http://schemas.microsoft.com/office/powerpoint/2010/main" val="609724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574" y="401559"/>
            <a:ext cx="11603636" cy="4351338"/>
          </a:xfrm>
        </p:spPr>
        <p:txBody>
          <a:bodyPr>
            <a:normAutofit/>
          </a:bodyPr>
          <a:lstStyle/>
          <a:p>
            <a:pPr algn="r" rtl="1"/>
            <a:r>
              <a:rPr lang="en-US" sz="4000" dirty="0" smtClean="0">
                <a:cs typeface="+mj-cs"/>
              </a:rPr>
              <a:t> Normal growth curve </a:t>
            </a:r>
            <a:r>
              <a:rPr lang="ar-IQ" sz="4000" dirty="0" smtClean="0">
                <a:cs typeface="+mj-cs"/>
              </a:rPr>
              <a:t>منحنى النمو الطبيعي</a:t>
            </a:r>
          </a:p>
          <a:p>
            <a:pPr algn="r" rtl="1"/>
            <a:r>
              <a:rPr lang="ar-IQ" sz="4000" dirty="0" smtClean="0">
                <a:cs typeface="+mj-cs"/>
              </a:rPr>
              <a:t>إذا لقحت خلية بكتيرية واحدة في وسط غذائي وحضنت بدرجة حرارة مناسبة فإن الخلية البكتيرية تبدي خواص منحنى النمو والذي يتألف من أربعة أطوار. </a:t>
            </a:r>
            <a:endParaRPr lang="en-US" sz="4000" dirty="0">
              <a:cs typeface="+mj-cs"/>
            </a:endParaRPr>
          </a:p>
        </p:txBody>
      </p:sp>
    </p:spTree>
    <p:extLst>
      <p:ext uri="{BB962C8B-B14F-4D97-AF65-F5344CB8AC3E}">
        <p14:creationId xmlns:p14="http://schemas.microsoft.com/office/powerpoint/2010/main" val="3560298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833" y="254834"/>
            <a:ext cx="11752288" cy="6130976"/>
          </a:xfrm>
        </p:spPr>
        <p:txBody>
          <a:bodyPr>
            <a:noAutofit/>
          </a:bodyPr>
          <a:lstStyle/>
          <a:p>
            <a:pPr algn="justLow" rtl="1"/>
            <a:r>
              <a:rPr lang="en-US" sz="4000" dirty="0" smtClean="0">
                <a:cs typeface="+mj-cs"/>
              </a:rPr>
              <a:t>1</a:t>
            </a:r>
            <a:r>
              <a:rPr lang="ar-IQ" sz="4000" dirty="0" smtClean="0">
                <a:cs typeface="+mj-cs"/>
              </a:rPr>
              <a:t>- طور الركود </a:t>
            </a:r>
            <a:r>
              <a:rPr lang="en-US" sz="4000" dirty="0" smtClean="0">
                <a:cs typeface="+mj-cs"/>
              </a:rPr>
              <a:t>Lag phase</a:t>
            </a:r>
            <a:endParaRPr lang="ar-IQ" sz="4000" dirty="0" smtClean="0">
              <a:cs typeface="+mj-cs"/>
            </a:endParaRPr>
          </a:p>
          <a:p>
            <a:pPr marL="0" indent="0" algn="justLow" rtl="1">
              <a:buNone/>
            </a:pPr>
            <a:r>
              <a:rPr lang="en-US" sz="4000" dirty="0">
                <a:cs typeface="+mj-cs"/>
              </a:rPr>
              <a:t> </a:t>
            </a:r>
            <a:r>
              <a:rPr lang="en-US" sz="4000" dirty="0" smtClean="0">
                <a:cs typeface="+mj-cs"/>
              </a:rPr>
              <a:t>  </a:t>
            </a:r>
            <a:r>
              <a:rPr lang="ar-IQ" sz="4000" dirty="0" smtClean="0">
                <a:cs typeface="+mj-cs"/>
              </a:rPr>
              <a:t>في هذا الطور لا تزداد أعداد البكتريا بل يبقى ثابت مؤقتاً وهنا الخلايا ليس في دور سبات بل تتهيأ للنمو وتخليق الأحماض النووية وتصنيع الانزيمات ومرافقاتها والتي تستخدمها الخلية في عملية الانقسام. </a:t>
            </a:r>
          </a:p>
          <a:p>
            <a:pPr algn="justLow" rtl="1"/>
            <a:r>
              <a:rPr lang="en-US" sz="4000" dirty="0">
                <a:cs typeface="+mj-cs"/>
              </a:rPr>
              <a:t>-</a:t>
            </a:r>
            <a:r>
              <a:rPr lang="en-US" sz="4000" dirty="0" smtClean="0">
                <a:cs typeface="+mj-cs"/>
              </a:rPr>
              <a:t>2</a:t>
            </a:r>
            <a:r>
              <a:rPr lang="ar-IQ" sz="4000" dirty="0" smtClean="0">
                <a:cs typeface="+mj-cs"/>
              </a:rPr>
              <a:t> طور النمو اللوغاريتمي </a:t>
            </a:r>
            <a:r>
              <a:rPr lang="en-US" sz="4000" dirty="0" smtClean="0">
                <a:cs typeface="+mj-cs"/>
              </a:rPr>
              <a:t>Exponential or Logarithmic phase </a:t>
            </a:r>
            <a:r>
              <a:rPr lang="ar-IQ" sz="4000" dirty="0" smtClean="0">
                <a:cs typeface="+mj-cs"/>
              </a:rPr>
              <a:t>سمي بهذا الاسم لأن عدد الخلايا يزداد زيادة اسية وبمعدل عال تحت الظروف المثالية من درجة الحرارة وتوفر المواد الغذائية وهنا تكون جميع الخلايا في هذا الطور متماثلة من حيث التركيب الكيميائي والفعالية الحيوية. </a:t>
            </a:r>
            <a:endParaRPr lang="en-US" sz="4000" dirty="0">
              <a:cs typeface="+mj-cs"/>
            </a:endParaRPr>
          </a:p>
        </p:txBody>
      </p:sp>
    </p:spTree>
    <p:extLst>
      <p:ext uri="{BB962C8B-B14F-4D97-AF65-F5344CB8AC3E}">
        <p14:creationId xmlns:p14="http://schemas.microsoft.com/office/powerpoint/2010/main" val="2812062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872" y="359764"/>
            <a:ext cx="11662348" cy="5817199"/>
          </a:xfrm>
        </p:spPr>
        <p:txBody>
          <a:bodyPr>
            <a:noAutofit/>
          </a:bodyPr>
          <a:lstStyle/>
          <a:p>
            <a:pPr algn="justLow" rtl="1"/>
            <a:r>
              <a:rPr lang="ar-IQ" sz="4000" dirty="0" smtClean="0">
                <a:solidFill>
                  <a:srgbClr val="FF0000"/>
                </a:solidFill>
                <a:cs typeface="+mj-cs"/>
              </a:rPr>
              <a:t>- طور النمو الثابت </a:t>
            </a:r>
            <a:r>
              <a:rPr lang="en-US" sz="4000" dirty="0" smtClean="0">
                <a:solidFill>
                  <a:srgbClr val="FF0000"/>
                </a:solidFill>
                <a:cs typeface="+mj-cs"/>
              </a:rPr>
              <a:t>Stationary phase</a:t>
            </a:r>
            <a:r>
              <a:rPr lang="ar-IQ" sz="4000" dirty="0" smtClean="0">
                <a:solidFill>
                  <a:srgbClr val="FF0000"/>
                </a:solidFill>
                <a:cs typeface="+mj-cs"/>
              </a:rPr>
              <a:t> </a:t>
            </a:r>
          </a:p>
          <a:p>
            <a:pPr algn="justLow" rtl="1"/>
            <a:r>
              <a:rPr lang="ar-IQ" sz="4000" dirty="0" smtClean="0">
                <a:cs typeface="+mj-cs"/>
              </a:rPr>
              <a:t>يتباطأ معدل تكاثر الخلايا في هذا الطور على الرغم من ان خط النمو يبقى مستقيماً إلا انه ليس هناك زيادة في معدل النمو وذلك بسبب :- </a:t>
            </a:r>
          </a:p>
          <a:p>
            <a:pPr algn="justLow" rtl="1"/>
            <a:r>
              <a:rPr lang="ar-IQ" sz="4000" dirty="0" smtClean="0">
                <a:cs typeface="+mj-cs"/>
              </a:rPr>
              <a:t>أ- قرب نفاذ أو استهلاك المواد الغذائية في الوسط </a:t>
            </a:r>
          </a:p>
          <a:p>
            <a:pPr algn="justLow" rtl="1"/>
            <a:r>
              <a:rPr lang="ar-IQ" sz="4000" dirty="0" smtClean="0">
                <a:cs typeface="+mj-cs"/>
              </a:rPr>
              <a:t>ب- احتمالية انتاج مواد ايضية سامة نتيجة النمو </a:t>
            </a:r>
          </a:p>
          <a:p>
            <a:pPr algn="justLow" rtl="1"/>
            <a:r>
              <a:rPr lang="ar-IQ" sz="4000" dirty="0" smtClean="0">
                <a:cs typeface="+mj-cs"/>
              </a:rPr>
              <a:t>ج- توقف عملية الانقسام كمحصلة لما سبق </a:t>
            </a:r>
            <a:endParaRPr lang="en-US" sz="4000" dirty="0" smtClean="0">
              <a:cs typeface="+mj-cs"/>
            </a:endParaRPr>
          </a:p>
          <a:p>
            <a:pPr algn="justLow" rtl="1"/>
            <a:r>
              <a:rPr lang="ar-IQ" sz="4000" dirty="0" smtClean="0">
                <a:cs typeface="+mj-cs"/>
              </a:rPr>
              <a:t>د- تساوي معدل النمو مع معدل الموت</a:t>
            </a:r>
            <a:endParaRPr lang="en-US" sz="4000" dirty="0">
              <a:cs typeface="+mj-cs"/>
            </a:endParaRPr>
          </a:p>
        </p:txBody>
      </p:sp>
    </p:spTree>
    <p:extLst>
      <p:ext uri="{BB962C8B-B14F-4D97-AF65-F5344CB8AC3E}">
        <p14:creationId xmlns:p14="http://schemas.microsoft.com/office/powerpoint/2010/main" val="1707052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892" y="164892"/>
            <a:ext cx="11917180" cy="6565692"/>
          </a:xfrm>
        </p:spPr>
        <p:txBody>
          <a:bodyPr>
            <a:noAutofit/>
          </a:bodyPr>
          <a:lstStyle/>
          <a:p>
            <a:pPr algn="justLow" rtl="1"/>
            <a:r>
              <a:rPr lang="ar-IQ" sz="4000" dirty="0" smtClean="0">
                <a:cs typeface="+mj-cs"/>
              </a:rPr>
              <a:t>4- طور الموت</a:t>
            </a:r>
          </a:p>
          <a:p>
            <a:pPr algn="justLow" rtl="1"/>
            <a:r>
              <a:rPr lang="ar-IQ" sz="4000" dirty="0" smtClean="0">
                <a:cs typeface="+mj-cs"/>
              </a:rPr>
              <a:t>بسبب نفاذ العناصر الغذائية الأساسية من الوسط تماماُ وتراكم النواتج السامة المثبطة للنمو بشكل كبير يتناقص عدد الخلايا الحية في هذا الطور بمعدل اسي أو لوغاريتمي. </a:t>
            </a:r>
          </a:p>
          <a:p>
            <a:pPr algn="justLow" rtl="1"/>
            <a:r>
              <a:rPr lang="ar-IQ" sz="4000" dirty="0" smtClean="0">
                <a:cs typeface="+mj-cs"/>
              </a:rPr>
              <a:t>في نهاية هذا الطور يلاحظ ان معدل الموت للخلايا يقل بسبب قلة أعداد الخلايا الحية المتبقية بحيث تكفي المواد الغذائية المتبقية لاستمرار نمو </a:t>
            </a:r>
          </a:p>
          <a:p>
            <a:pPr marL="0" indent="0" algn="justLow" rtl="1">
              <a:buNone/>
            </a:pPr>
            <a:r>
              <a:rPr lang="ar-IQ" sz="4000" dirty="0" smtClean="0">
                <a:cs typeface="+mj-cs"/>
              </a:rPr>
              <a:t>الخلايا كما تصبح خلايا البكتريا الميتة في الوسط مصدراً غذائياً جديداً للخلايا الحية.</a:t>
            </a:r>
            <a:endParaRPr lang="en-US" sz="4000" dirty="0" smtClean="0">
              <a:cs typeface="+mj-cs"/>
            </a:endParaRPr>
          </a:p>
          <a:p>
            <a:pPr marL="0" indent="0" algn="justLow" rtl="1">
              <a:buNone/>
            </a:pPr>
            <a:r>
              <a:rPr lang="ar-IQ" sz="4000" dirty="0" smtClean="0">
                <a:cs typeface="+mj-cs"/>
              </a:rPr>
              <a:t>ويستفاد من دراسة اطوار نمو المايكروبات في التحكم في عملية حفظ الأغذية وذلك بمحاولة ابقاء الأحياء المجهرية في طور الركود </a:t>
            </a:r>
            <a:r>
              <a:rPr lang="en-US" sz="4000" dirty="0" smtClean="0">
                <a:cs typeface="+mj-cs"/>
              </a:rPr>
              <a:t>Lag phase </a:t>
            </a:r>
            <a:r>
              <a:rPr lang="ar-IQ" sz="4000" dirty="0" smtClean="0">
                <a:cs typeface="+mj-cs"/>
              </a:rPr>
              <a:t>لأطول فترة ممكنه وذلك باستخدام الحفظ بالتبريد. </a:t>
            </a:r>
            <a:endParaRPr lang="en-US" sz="4000" dirty="0">
              <a:cs typeface="+mj-cs"/>
            </a:endParaRPr>
          </a:p>
        </p:txBody>
      </p:sp>
    </p:spTree>
    <p:extLst>
      <p:ext uri="{BB962C8B-B14F-4D97-AF65-F5344CB8AC3E}">
        <p14:creationId xmlns:p14="http://schemas.microsoft.com/office/powerpoint/2010/main" val="30552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431</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homepc</dc:creator>
  <cp:lastModifiedBy>homepc</cp:lastModifiedBy>
  <cp:revision>8</cp:revision>
  <dcterms:created xsi:type="dcterms:W3CDTF">2022-11-03T07:30:09Z</dcterms:created>
  <dcterms:modified xsi:type="dcterms:W3CDTF">2022-11-03T08:11:46Z</dcterms:modified>
</cp:coreProperties>
</file>